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83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74" r:id="rId5"/>
    <p:sldId id="273" r:id="rId6"/>
    <p:sldId id="266" r:id="rId7"/>
    <p:sldId id="267" r:id="rId8"/>
    <p:sldId id="270" r:id="rId9"/>
    <p:sldId id="275" r:id="rId10"/>
    <p:sldId id="268" r:id="rId11"/>
    <p:sldId id="279" r:id="rId12"/>
    <p:sldId id="263" r:id="rId13"/>
    <p:sldId id="277" r:id="rId14"/>
    <p:sldId id="276" r:id="rId15"/>
    <p:sldId id="272" r:id="rId16"/>
    <p:sldId id="271" r:id="rId17"/>
    <p:sldId id="269" r:id="rId18"/>
    <p:sldId id="262" r:id="rId19"/>
    <p:sldId id="278" r:id="rId20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3D749"/>
    <a:srgbClr val="3F328E"/>
    <a:srgbClr val="000000"/>
    <a:srgbClr val="2DA5FF"/>
    <a:srgbClr val="6EA92D"/>
    <a:srgbClr val="CC99FF"/>
    <a:srgbClr val="00CCFF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5" autoAdjust="0"/>
    <p:restoredTop sz="87658" autoAdjust="0"/>
  </p:normalViewPr>
  <p:slideViewPr>
    <p:cSldViewPr>
      <p:cViewPr varScale="1">
        <p:scale>
          <a:sx n="66" d="100"/>
          <a:sy n="66" d="100"/>
        </p:scale>
        <p:origin x="14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86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7" tIns="46924" rIns="93847" bIns="46924" numCol="1" anchor="t" anchorCtr="0" compatLnSpc="1">
            <a:prstTxWarp prst="textNoShape">
              <a:avLst/>
            </a:prstTxWarp>
          </a:bodyPr>
          <a:lstStyle>
            <a:lvl1pPr algn="l" defTabSz="93949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133" y="0"/>
            <a:ext cx="297086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7" tIns="46924" rIns="93847" bIns="46924" numCol="1" anchor="t" anchorCtr="0" compatLnSpc="1">
            <a:prstTxWarp prst="textNoShape">
              <a:avLst/>
            </a:prstTxWarp>
          </a:bodyPr>
          <a:lstStyle>
            <a:lvl1pPr algn="r" defTabSz="93949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086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7" tIns="46924" rIns="93847" bIns="46924" numCol="1" anchor="b" anchorCtr="0" compatLnSpc="1">
            <a:prstTxWarp prst="textNoShape">
              <a:avLst/>
            </a:prstTxWarp>
          </a:bodyPr>
          <a:lstStyle>
            <a:lvl1pPr algn="l" defTabSz="93949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133" y="8832850"/>
            <a:ext cx="297086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7" tIns="46924" rIns="93847" bIns="46924" numCol="1" anchor="b" anchorCtr="0" compatLnSpc="1">
            <a:prstTxWarp prst="textNoShape">
              <a:avLst/>
            </a:prstTxWarp>
          </a:bodyPr>
          <a:lstStyle>
            <a:lvl1pPr algn="r" defTabSz="939496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9A3FF8B-7E21-417C-AFA7-1A786F2F1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58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86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1" tIns="46818" rIns="93641" bIns="46818" numCol="1" anchor="t" anchorCtr="0" compatLnSpc="1">
            <a:prstTxWarp prst="textNoShape">
              <a:avLst/>
            </a:prstTxWarp>
          </a:bodyPr>
          <a:lstStyle>
            <a:lvl1pPr algn="l" defTabSz="93791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133" y="0"/>
            <a:ext cx="297086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1" tIns="46818" rIns="93641" bIns="46818" numCol="1" anchor="t" anchorCtr="0" compatLnSpc="1">
            <a:prstTxWarp prst="textNoShape">
              <a:avLst/>
            </a:prstTxWarp>
          </a:bodyPr>
          <a:lstStyle>
            <a:lvl1pPr algn="r" defTabSz="93791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5325"/>
            <a:ext cx="4625975" cy="3470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00551"/>
            <a:ext cx="5028579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1" tIns="46818" rIns="93641" bIns="46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338"/>
            <a:ext cx="2970869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1" tIns="46818" rIns="93641" bIns="46818" numCol="1" anchor="b" anchorCtr="0" compatLnSpc="1">
            <a:prstTxWarp prst="textNoShape">
              <a:avLst/>
            </a:prstTxWarp>
          </a:bodyPr>
          <a:lstStyle>
            <a:lvl1pPr algn="l" defTabSz="93791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133" y="8796338"/>
            <a:ext cx="297086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1" tIns="46818" rIns="93641" bIns="46818" numCol="1" anchor="b" anchorCtr="0" compatLnSpc="1">
            <a:prstTxWarp prst="textNoShape">
              <a:avLst/>
            </a:prstTxWarp>
          </a:bodyPr>
          <a:lstStyle>
            <a:lvl1pPr algn="r" defTabSz="93791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6A921FC-B324-4E3E-9A40-483B7E6B0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49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848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10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680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11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3343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12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6944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13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02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14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4827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15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934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16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148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17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86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18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274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2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73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3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627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4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6666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5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1838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6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8324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7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4932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8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2076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7189">
              <a:defRPr/>
            </a:pPr>
            <a:fld id="{E94F559E-F156-40A0-A957-69BCA687DE79}" type="slidenum">
              <a:rPr lang="en-US" smtClean="0"/>
              <a:pPr defTabSz="937189">
                <a:defRPr/>
              </a:pPr>
              <a:t>9</a:t>
            </a:fld>
            <a:endParaRPr 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363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381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BEE64F0B-431B-4093-A637-E65003735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8FD4A56F-F85E-413B-BE8A-1DFD4D16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944F556-35AC-43C1-9D44-28247DC66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E89EFB1-E7B0-4A8A-A258-1F8C374FF6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E154A36-DEE1-4540-87D2-33457E845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5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5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1657AFC-C8F3-446E-9076-D2D105481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3CE9C9A-7D8B-43E8-A547-5F6894EA2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2FEBF83-7FB8-4D5B-9469-8B1C2F4F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B37EEA9-8615-4B3D-A2E0-BC2A59536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041119C-3657-4406-8598-70462312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8E66562F-DEE6-4104-9A66-707E945A7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3222FE8-EB73-410F-A4D4-B4DAEC5CE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4AA5EE0-63FD-4816-A6CC-848002DCC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8575"/>
            <a:ext cx="21717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"/>
            <a:ext cx="63627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7319AD8-689C-4AF0-8070-C0107408C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8F22DE05-B1F5-4535-BC97-04BAFC9D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719AD19A-102E-4720-A265-98F581ED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AD21D808-EC21-4307-8633-E3C4A62FA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BED44DAE-5EBC-4B31-B825-DA67DB1DA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B23BF123-EF50-4219-BB11-82654C8BD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6743FD60-EC72-4D1B-9E53-DBBB3CD90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029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Army Inspector General School   </a:t>
            </a:r>
            <a:fld id="{F75ED1BB-F463-4594-B04D-7982E7C62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286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ransition>
    <p:pull/>
    <p:sndAc>
      <p:endSnd/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8575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52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225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AD72EA6-CCB5-48A0-B2E5-3F0B29921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628417" y="6562725"/>
            <a:ext cx="396179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cs typeface="+mn-cs"/>
              </a:rPr>
              <a:t>COL </a:t>
            </a:r>
            <a:r>
              <a:rPr lang="en-US" sz="1200" b="1" dirty="0" smtClean="0">
                <a:solidFill>
                  <a:srgbClr val="000000"/>
                </a:solidFill>
                <a:cs typeface="+mn-cs"/>
              </a:rPr>
              <a:t>Jennifer Hisgen  /  </a:t>
            </a:r>
            <a:r>
              <a:rPr lang="en-US" sz="1200" b="1" dirty="0">
                <a:solidFill>
                  <a:srgbClr val="000000"/>
                </a:solidFill>
                <a:cs typeface="+mn-cs"/>
              </a:rPr>
              <a:t>Command IG / 910-570-8175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9868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igs-online.ignet.army.mil/tigu_online/trainingresources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3" name="Text Box 813"/>
          <p:cNvSpPr txBox="1">
            <a:spLocks noChangeArrowheads="1"/>
          </p:cNvSpPr>
          <p:nvPr/>
        </p:nvSpPr>
        <p:spPr bwMode="auto">
          <a:xfrm>
            <a:off x="909284" y="2209800"/>
            <a:ext cx="7788992" cy="230832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 smtClean="0"/>
              <a:t>Temporary Assistant</a:t>
            </a:r>
          </a:p>
          <a:p>
            <a:r>
              <a:rPr lang="en-US" sz="4800" b="1" dirty="0" smtClean="0"/>
              <a:t>Inspector General</a:t>
            </a:r>
          </a:p>
          <a:p>
            <a:r>
              <a:rPr lang="en-US" sz="4800" b="1" dirty="0" smtClean="0"/>
              <a:t>Training Support Package</a:t>
            </a:r>
            <a:endParaRPr lang="en-US" sz="4800" b="1" dirty="0"/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8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10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155825" y="3810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Departing Personnel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6764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sz="2400" dirty="0" smtClean="0"/>
              <a:t>When the Temporary Assistant IG departs, the following requirements must be fulfilled:</a:t>
            </a:r>
          </a:p>
          <a:p>
            <a:pPr algn="l"/>
            <a:endParaRPr lang="en-US" sz="22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Determine </a:t>
            </a:r>
            <a:r>
              <a:rPr lang="en-US" sz="1800" dirty="0"/>
              <a:t>whether the temporary assistant </a:t>
            </a:r>
            <a:r>
              <a:rPr lang="en-US" sz="1800" dirty="0" smtClean="0"/>
              <a:t>IG fulfilled </a:t>
            </a:r>
            <a:r>
              <a:rPr lang="en-US" sz="1800" dirty="0"/>
              <a:t>their objectives and </a:t>
            </a:r>
            <a:r>
              <a:rPr lang="en-US" sz="1800" dirty="0" smtClean="0"/>
              <a:t>responsibilities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/>
              <a:t>Provide feedback to the appropriate supervisor regarding </a:t>
            </a:r>
            <a:r>
              <a:rPr lang="en-US" sz="1800" dirty="0" smtClean="0"/>
              <a:t>performance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/>
              <a:t>Recover all IG information and </a:t>
            </a:r>
            <a:r>
              <a:rPr lang="en-US" sz="1800" dirty="0" smtClean="0"/>
              <a:t>equipment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800" dirty="0"/>
              <a:t>Conduct an out-briefing reinforcing the IG tenet of confidentiality and the nature of IG records.  Command IGs will ensure that a written memorandum for record documenting the out-briefing remains on file in the IG office for three </a:t>
            </a:r>
            <a:r>
              <a:rPr lang="en-US" sz="1800" dirty="0" smtClean="0"/>
              <a:t>years</a:t>
            </a:r>
          </a:p>
          <a:p>
            <a:pPr marL="914400" lvl="1" indent="-457200" algn="l">
              <a:buAutoNum type="arabicPeriod"/>
            </a:pPr>
            <a:endParaRPr lang="en-US" sz="2200" dirty="0"/>
          </a:p>
          <a:p>
            <a:pPr algn="l">
              <a:spcAft>
                <a:spcPts val="0"/>
              </a:spcAft>
            </a:pPr>
            <a:endParaRPr lang="en-US" sz="2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003555" y="6062246"/>
            <a:ext cx="1988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para. 1-13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92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11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371600" y="2743200"/>
            <a:ext cx="6835775" cy="12954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Basic Temporary Assistant IG Training Package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0463" y="6062246"/>
            <a:ext cx="1874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</a:t>
            </a:r>
            <a:r>
              <a:rPr lang="en-US" sz="1600" dirty="0" err="1" smtClean="0"/>
              <a:t>para</a:t>
            </a:r>
            <a:r>
              <a:rPr lang="en-US" sz="1600" dirty="0" smtClean="0"/>
              <a:t>. 1-6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12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828800" y="304800"/>
            <a:ext cx="6835775" cy="7620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Purpose of the IG 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50144" y="6062246"/>
            <a:ext cx="2741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</a:t>
            </a:r>
            <a:r>
              <a:rPr lang="en-US" sz="1600" dirty="0" err="1" smtClean="0"/>
              <a:t>para</a:t>
            </a:r>
            <a:r>
              <a:rPr lang="en-US" sz="1600" dirty="0" smtClean="0"/>
              <a:t>. 1-4b and 1-6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43811" y="1778769"/>
            <a:ext cx="8900189" cy="3860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1.  Identify / resolve problems that develop / exist</a:t>
            </a:r>
          </a:p>
          <a:p>
            <a:pPr algn="l">
              <a:spcAft>
                <a:spcPts val="1200"/>
              </a:spcAft>
            </a:pPr>
            <a:r>
              <a:rPr lang="en-US" dirty="0" smtClean="0"/>
              <a:t>within the Army's systems.</a:t>
            </a:r>
          </a:p>
          <a:p>
            <a:pPr algn="l">
              <a:lnSpc>
                <a:spcPts val="120"/>
              </a:lnSpc>
            </a:pP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2.  Determine the state of the command's discipline,</a:t>
            </a:r>
          </a:p>
          <a:p>
            <a:pPr algn="l">
              <a:spcAft>
                <a:spcPts val="1200"/>
              </a:spcAft>
            </a:pPr>
            <a:r>
              <a:rPr lang="en-US" dirty="0" smtClean="0"/>
              <a:t>efficiency, economy, morale, training, and readiness.</a:t>
            </a:r>
          </a:p>
          <a:p>
            <a:pPr algn="l"/>
            <a:r>
              <a:rPr lang="en-US" dirty="0" smtClean="0"/>
              <a:t>3.  Communicate the commander's vision, intent,</a:t>
            </a:r>
          </a:p>
          <a:p>
            <a:pPr algn="l"/>
            <a:r>
              <a:rPr lang="en-US" dirty="0" smtClean="0"/>
              <a:t>philosophy, and guidance via the special, non-insulated</a:t>
            </a:r>
          </a:p>
          <a:p>
            <a:pPr algn="l"/>
            <a:r>
              <a:rPr lang="en-US" dirty="0" smtClean="0"/>
              <a:t>relationship that exists between the command IG and the commander.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13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828800" y="228600"/>
            <a:ext cx="68357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IG Concept and System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09600" y="1676400"/>
            <a:ext cx="8534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4450" rIns="92075" bIns="44450"/>
          <a:lstStyle/>
          <a:p>
            <a:pPr marL="271463" indent="-271463" algn="l" defTabSz="868363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/>
              <a:t>Comprised of four basic Inspector General </a:t>
            </a:r>
            <a:r>
              <a:rPr lang="en-US" dirty="0">
                <a:solidFill>
                  <a:srgbClr val="FF0000"/>
                </a:solidFill>
              </a:rPr>
              <a:t>functions</a:t>
            </a:r>
            <a:r>
              <a:rPr lang="en-US" dirty="0" smtClean="0"/>
              <a:t>:</a:t>
            </a:r>
            <a:endParaRPr lang="en-US" sz="1200" dirty="0"/>
          </a:p>
          <a:p>
            <a:pPr marL="650875" lvl="1" indent="-215900" algn="l" defTabSz="868363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Inspections</a:t>
            </a:r>
          </a:p>
          <a:p>
            <a:pPr marL="650875" lvl="1" indent="-215900" algn="l" defTabSz="868363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Assistance</a:t>
            </a:r>
          </a:p>
          <a:p>
            <a:pPr marL="650875" lvl="1" indent="-215900" algn="l" defTabSz="868363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Investigations</a:t>
            </a:r>
          </a:p>
          <a:p>
            <a:pPr marL="650875" lvl="1" indent="-215900" algn="l" defTabSz="868363">
              <a:spcBef>
                <a:spcPts val="0"/>
              </a:spcBef>
              <a:spcAft>
                <a:spcPts val="600"/>
              </a:spcAft>
              <a:buFontTx/>
              <a:buChar char="–"/>
            </a:pPr>
            <a:r>
              <a:rPr lang="en-US" sz="2000" dirty="0"/>
              <a:t>Teaching and </a:t>
            </a:r>
            <a:r>
              <a:rPr lang="en-US" sz="2000" dirty="0" smtClean="0"/>
              <a:t>Training</a:t>
            </a:r>
            <a:endParaRPr lang="en-US" sz="2000" dirty="0"/>
          </a:p>
          <a:p>
            <a:pPr marL="271463" indent="-271463" algn="l" defTabSz="868363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dirty="0"/>
              <a:t>Inspectors General execute this system through two basic </a:t>
            </a:r>
            <a:r>
              <a:rPr lang="en-US" dirty="0">
                <a:solidFill>
                  <a:srgbClr val="FF0000"/>
                </a:solidFill>
              </a:rPr>
              <a:t>processes</a:t>
            </a:r>
            <a:r>
              <a:rPr lang="en-US" dirty="0" smtClean="0"/>
              <a:t>:</a:t>
            </a:r>
            <a:endParaRPr lang="en-US" sz="1200" dirty="0"/>
          </a:p>
          <a:p>
            <a:pPr marL="650875" lvl="1" indent="-215900" algn="l" defTabSz="868363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The Inspections Process</a:t>
            </a:r>
          </a:p>
          <a:p>
            <a:pPr marL="650875" lvl="1" indent="-215900" algn="l" defTabSz="868363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/>
              <a:t>The Inspector General Action Process (IGAP)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0463" y="6062246"/>
            <a:ext cx="1874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para. 1-7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14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828800" y="228600"/>
            <a:ext cx="68357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IG Concept and System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52600" y="1295400"/>
            <a:ext cx="5638800" cy="4876800"/>
            <a:chOff x="1752600" y="1295400"/>
            <a:chExt cx="5638800" cy="4876800"/>
          </a:xfrm>
        </p:grpSpPr>
        <p:sp>
          <p:nvSpPr>
            <p:cNvPr id="13" name="Isosceles Triangle 22"/>
            <p:cNvSpPr>
              <a:spLocks noChangeArrowheads="1"/>
            </p:cNvSpPr>
            <p:nvPr/>
          </p:nvSpPr>
          <p:spPr bwMode="auto">
            <a:xfrm rot="10800000">
              <a:off x="3184525" y="3733800"/>
              <a:ext cx="2759075" cy="24384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762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Isosceles Triangle 25"/>
            <p:cNvSpPr>
              <a:spLocks noChangeArrowheads="1"/>
            </p:cNvSpPr>
            <p:nvPr/>
          </p:nvSpPr>
          <p:spPr bwMode="auto">
            <a:xfrm>
              <a:off x="1797050" y="3733800"/>
              <a:ext cx="2759075" cy="2438400"/>
            </a:xfrm>
            <a:prstGeom prst="triangle">
              <a:avLst>
                <a:gd name="adj" fmla="val 50000"/>
              </a:avLst>
            </a:prstGeom>
            <a:solidFill>
              <a:srgbClr val="33CC33"/>
            </a:solidFill>
            <a:ln w="762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Isosceles Triangle 26"/>
            <p:cNvSpPr>
              <a:spLocks noChangeArrowheads="1"/>
            </p:cNvSpPr>
            <p:nvPr/>
          </p:nvSpPr>
          <p:spPr bwMode="auto">
            <a:xfrm>
              <a:off x="4556125" y="3733800"/>
              <a:ext cx="2759075" cy="2438400"/>
            </a:xfrm>
            <a:prstGeom prst="triangle">
              <a:avLst>
                <a:gd name="adj" fmla="val 50000"/>
              </a:avLst>
            </a:prstGeom>
            <a:solidFill>
              <a:srgbClr val="3333FF"/>
            </a:solidFill>
            <a:ln w="762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Isosceles Triangle 27"/>
            <p:cNvSpPr>
              <a:spLocks noChangeArrowheads="1"/>
            </p:cNvSpPr>
            <p:nvPr/>
          </p:nvSpPr>
          <p:spPr bwMode="auto">
            <a:xfrm>
              <a:off x="3184525" y="1295400"/>
              <a:ext cx="2759075" cy="24384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762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24200" y="3168650"/>
              <a:ext cx="2895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7313" tIns="42863" rIns="87313" bIns="42863">
              <a:spAutoFit/>
            </a:bodyPr>
            <a:lstStyle/>
            <a:p>
              <a:pPr defTabSz="858838" eaLnBrk="0" hangingPunct="0">
                <a:lnSpc>
                  <a:spcPct val="90000"/>
                </a:lnSpc>
                <a:defRPr/>
              </a:pPr>
              <a:r>
                <a:rPr lang="en-US" sz="1800" b="1" dirty="0">
                  <a:solidFill>
                    <a:srgbClr val="081D5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INSPECTIONS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752600" y="5607050"/>
              <a:ext cx="2895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7313" tIns="42863" rIns="87313" bIns="42863">
              <a:spAutoFit/>
            </a:bodyPr>
            <a:lstStyle/>
            <a:p>
              <a:pPr defTabSz="858838" eaLnBrk="0" hangingPunct="0">
                <a:lnSpc>
                  <a:spcPct val="90000"/>
                </a:lnSpc>
                <a:defRPr/>
              </a:pPr>
              <a:r>
                <a:rPr lang="en-US" sz="1800" b="1" dirty="0">
                  <a:solidFill>
                    <a:srgbClr val="081D5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ASSISTANCE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4495800" y="5607050"/>
              <a:ext cx="2895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7313" tIns="42863" rIns="87313" bIns="42863">
              <a:spAutoFit/>
            </a:bodyPr>
            <a:lstStyle/>
            <a:p>
              <a:pPr defTabSz="858838" eaLnBrk="0" hangingPunct="0">
                <a:lnSpc>
                  <a:spcPct val="90000"/>
                </a:lnSpc>
                <a:defRPr/>
              </a:pPr>
              <a:r>
                <a:rPr 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INVESTIGATIONS</a:t>
              </a: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3124200" y="3930650"/>
              <a:ext cx="2895600" cy="835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7313" tIns="42863" rIns="87313" bIns="42863">
              <a:spAutoFit/>
            </a:bodyPr>
            <a:lstStyle/>
            <a:p>
              <a:pPr defTabSz="858838" eaLnBrk="0" hangingPunct="0">
                <a:lnSpc>
                  <a:spcPct val="90000"/>
                </a:lnSpc>
                <a:defRPr/>
              </a:pPr>
              <a:r>
                <a:rPr lang="en-US" sz="1800" b="1" dirty="0">
                  <a:solidFill>
                    <a:srgbClr val="081D5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TEACHING</a:t>
              </a:r>
            </a:p>
            <a:p>
              <a:pPr defTabSz="858838" eaLnBrk="0" hangingPunct="0">
                <a:lnSpc>
                  <a:spcPct val="90000"/>
                </a:lnSpc>
                <a:defRPr/>
              </a:pPr>
              <a:r>
                <a:rPr lang="en-US" sz="1800" b="1" dirty="0">
                  <a:solidFill>
                    <a:srgbClr val="081D5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  <a:p>
              <a:pPr defTabSz="858838" eaLnBrk="0" hangingPunct="0">
                <a:lnSpc>
                  <a:spcPct val="90000"/>
                </a:lnSpc>
                <a:defRPr/>
              </a:pPr>
              <a:r>
                <a:rPr lang="en-US" sz="1800" b="1" dirty="0">
                  <a:solidFill>
                    <a:srgbClr val="081D5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TRAINING</a:t>
              </a:r>
            </a:p>
          </p:txBody>
        </p:sp>
      </p:grp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28600" y="2743200"/>
            <a:ext cx="2819400" cy="762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/>
              <a:t>Confidentiality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6096000" y="2743200"/>
            <a:ext cx="2514600" cy="762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dirty="0"/>
              <a:t>IG Records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96406" y="6062246"/>
            <a:ext cx="1747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Fig. 1-1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15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155825" y="3048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Confidentiality</a:t>
            </a:r>
          </a:p>
        </p:txBody>
      </p:sp>
      <p:sp>
        <p:nvSpPr>
          <p:cNvPr id="11" name="Rectangle 2051"/>
          <p:cNvSpPr txBox="1">
            <a:spLocks noChangeArrowheads="1"/>
          </p:cNvSpPr>
          <p:nvPr/>
        </p:nvSpPr>
        <p:spPr>
          <a:xfrm>
            <a:off x="1524000" y="1447800"/>
            <a:ext cx="7848600" cy="5334000"/>
          </a:xfrm>
          <a:prstGeom prst="rect">
            <a:avLst/>
          </a:prstGeom>
        </p:spPr>
        <p:txBody>
          <a:bodyPr lIns="92075" tIns="44450" rIns="92075" bIns="44450"/>
          <a:lstStyle/>
          <a:p>
            <a:pPr marL="271463" marR="0" lvl="0" indent="-271463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Tenet of IG operations</a:t>
            </a:r>
          </a:p>
          <a:p>
            <a:pPr marL="271463" marR="0" lvl="0" indent="-271463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Complainants expect confidentiality</a:t>
            </a:r>
          </a:p>
          <a:p>
            <a:pPr marL="271463" marR="0" lvl="0" indent="-271463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Confidentiality = safeguarding identities (nature            of the complaint and protection against reprisal)</a:t>
            </a:r>
          </a:p>
          <a:p>
            <a:pPr marL="271463" marR="0" lvl="0" indent="-271463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Intent =</a:t>
            </a:r>
          </a:p>
          <a:p>
            <a:pPr marL="650875" marR="0" lvl="1" indent="-215900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Protect privacy</a:t>
            </a:r>
          </a:p>
          <a:p>
            <a:pPr marL="650875" marR="0" lvl="1" indent="-215900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Maintain confidence in the IG system</a:t>
            </a:r>
          </a:p>
          <a:p>
            <a:pPr marL="650875" marR="0" lvl="1" indent="-215900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Minimize the risk of reprisal</a:t>
            </a:r>
          </a:p>
          <a:p>
            <a:pPr marL="271463" marR="0" lvl="0" indent="-271463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IG’s duty is to </a:t>
            </a:r>
            <a:r>
              <a:rPr kumimoji="0" lang="en-US" sz="240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PROTECT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confidentiality</a:t>
            </a:r>
          </a:p>
          <a:p>
            <a:pPr marL="271463" marR="0" lvl="0" indent="-271463" algn="l" defTabSz="8683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Confidentiality is never guaranteed!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3556" y="6062246"/>
            <a:ext cx="1988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para. 1-13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16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155825" y="3048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IG Records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33400" y="16764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4450" rIns="92075" bIns="44450"/>
          <a:lstStyle/>
          <a:p>
            <a:pPr marL="271463" indent="-271463" algn="l" defTabSz="868363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IG Records are </a:t>
            </a:r>
            <a:r>
              <a:rPr lang="en-US" sz="2400" dirty="0">
                <a:solidFill>
                  <a:srgbClr val="FF3300"/>
                </a:solidFill>
              </a:rPr>
              <a:t>protected</a:t>
            </a:r>
            <a:r>
              <a:rPr lang="en-US" sz="2400" dirty="0"/>
              <a:t> and governed by specific rules set forth in AR 20-1, Chapter 3.</a:t>
            </a:r>
          </a:p>
          <a:p>
            <a:pPr marL="271463" indent="-271463" algn="l" defTabSz="868363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 All IG Records belong to the </a:t>
            </a:r>
            <a:r>
              <a:rPr lang="en-US" sz="2400" dirty="0">
                <a:solidFill>
                  <a:srgbClr val="3333FF"/>
                </a:solidFill>
              </a:rPr>
              <a:t>Secretary of the Army</a:t>
            </a:r>
            <a:r>
              <a:rPr lang="en-US" sz="2400" dirty="0"/>
              <a:t>.</a:t>
            </a:r>
          </a:p>
          <a:p>
            <a:pPr marL="271463" indent="-271463" algn="l" defTabSz="868363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FF3300"/>
                </a:solidFill>
              </a:rPr>
              <a:t>designated release authority</a:t>
            </a:r>
            <a:r>
              <a:rPr lang="en-US" sz="2400" dirty="0"/>
              <a:t> for all IG Records is the </a:t>
            </a:r>
            <a:r>
              <a:rPr lang="en-US" sz="2400" dirty="0" err="1">
                <a:solidFill>
                  <a:srgbClr val="3333FF"/>
                </a:solidFill>
              </a:rPr>
              <a:t>The</a:t>
            </a:r>
            <a:r>
              <a:rPr lang="en-US" sz="2400" dirty="0">
                <a:solidFill>
                  <a:srgbClr val="3333FF"/>
                </a:solidFill>
              </a:rPr>
              <a:t> Inspector General</a:t>
            </a:r>
            <a:r>
              <a:rPr lang="en-US" sz="2400" dirty="0"/>
              <a:t>.</a:t>
            </a:r>
          </a:p>
          <a:p>
            <a:pPr marL="271463" indent="-271463" algn="l" defTabSz="868363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Most information gathered by an IG performing any IG function becomes an </a:t>
            </a:r>
            <a:r>
              <a:rPr lang="en-US" sz="2400" dirty="0">
                <a:solidFill>
                  <a:srgbClr val="FF3300"/>
                </a:solidFill>
              </a:rPr>
              <a:t>IG Record</a:t>
            </a:r>
            <a:r>
              <a:rPr lang="en-US" sz="2400" dirty="0"/>
              <a:t>.</a:t>
            </a:r>
          </a:p>
          <a:p>
            <a:pPr marL="271463" indent="-271463" algn="l" defTabSz="868363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IG Records are </a:t>
            </a:r>
            <a:r>
              <a:rPr lang="en-US" sz="2400" i="1" dirty="0">
                <a:solidFill>
                  <a:srgbClr val="FF3300"/>
                </a:solidFill>
              </a:rPr>
              <a:t>redacted</a:t>
            </a:r>
            <a:r>
              <a:rPr lang="en-US" sz="2400" dirty="0"/>
              <a:t> for all attribution before release for official use.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21193" y="6062246"/>
            <a:ext cx="195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Chapter 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17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1215190" y="762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Release of IG Records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Release Authority (all IG Records):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TIG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(or designated representative)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5218"/>
            <a:ext cx="6930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Purpose /</a:t>
            </a:r>
          </a:p>
          <a:p>
            <a:pPr algn="l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Intended Use</a:t>
            </a:r>
          </a:p>
          <a:p>
            <a:pPr algn="l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of Records                                What can the Local IG Release?</a:t>
            </a:r>
          </a:p>
          <a:p>
            <a:pPr algn="l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62000" y="2590800"/>
            <a:ext cx="8229600" cy="3581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1286" y="2667000"/>
            <a:ext cx="8296514" cy="33906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Official Use	1)  Inspection Reports (Directing Authority);  2) ROI / ROII (Within DA) 	    (Directing Authority);  3)  "BIG 3" (DA Investigator):  		    Nature of Allegations, Readily Available Documents,   	                  Witness List / Synopsis of  Testimony</a:t>
            </a:r>
          </a:p>
          <a:p>
            <a:pPr algn="l"/>
            <a:endParaRPr lang="en-US" sz="1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1500"/>
              </a:lnSpc>
            </a:pPr>
            <a:endParaRPr lang="en-US" sz="1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1500"/>
              </a:lnSpc>
            </a:pPr>
            <a:endParaRPr lang="en-US" sz="1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100"/>
              </a:lnSpc>
            </a:pPr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Adverse Action     NOTHING:  Request must be submitted to DAIG for TIG 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(only) approval</a:t>
            </a:r>
            <a:endParaRPr lang="en-U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1500"/>
              </a:lnSpc>
            </a:pPr>
            <a:endParaRPr lang="en-US" sz="18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000"/>
              </a:lnSpc>
            </a:pP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Official or 	   NOTHING:  FOIA request must be submitted to</a:t>
            </a:r>
          </a:p>
          <a:p>
            <a:pPr algn="l">
              <a:lnSpc>
                <a:spcPts val="2000"/>
              </a:lnSpc>
            </a:pP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Unofficial Use        DAIG's Records-Release Office (only after case is         		   closed)</a:t>
            </a:r>
            <a:endParaRPr lang="en-US" sz="1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62000" y="4010526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62000" y="4978638"/>
            <a:ext cx="822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18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155825" y="3048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Points of Contact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33400" y="16764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4450" rIns="92075" bIns="44450"/>
          <a:lstStyle/>
          <a:p>
            <a:pPr marL="271463" indent="-271463" algn="l" defTabSz="868363">
              <a:lnSpc>
                <a:spcPct val="120000"/>
              </a:lnSpc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057400"/>
            <a:ext cx="8068234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	For additional guidance and / or assistance </a:t>
            </a:r>
          </a:p>
          <a:p>
            <a:pPr algn="l"/>
            <a:r>
              <a:rPr lang="en-US" dirty="0" smtClean="0"/>
              <a:t>regarding the tasking, use of, or training of</a:t>
            </a:r>
          </a:p>
          <a:p>
            <a:pPr algn="l"/>
            <a:r>
              <a:rPr lang="en-US" dirty="0" smtClean="0"/>
              <a:t>Temporary Assistant IGs, contact the appropriate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TIGS faculty member listed below:</a:t>
            </a:r>
          </a:p>
          <a:p>
            <a:r>
              <a:rPr lang="en-US" b="1" dirty="0" smtClean="0"/>
              <a:t>Inspections:  703-805-3895</a:t>
            </a:r>
          </a:p>
          <a:p>
            <a:r>
              <a:rPr lang="en-US" b="1" dirty="0" smtClean="0"/>
              <a:t>Assistance:  703-805-3897</a:t>
            </a:r>
          </a:p>
          <a:p>
            <a:r>
              <a:rPr lang="en-US" b="1" dirty="0" smtClean="0"/>
              <a:t>Investigations:  703-805-3898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2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752600" y="3048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Outline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1722312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000" dirty="0" smtClean="0"/>
              <a:t>1.  References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2.  Definition of Temporary Assistant Inspector General (IG)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3.  What the Command IG / IG needs to know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	a.  Proper uses for Temporary Assistant IGs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	b.  Selection and approval process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	c.  Integration and use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	d.  Pitfalls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4.  What the Temporary Assistant IG needs to know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	a. Training requirements 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	b.  Basic Temporary Assistant IG Training Package</a:t>
            </a:r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3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752600" y="3048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1752600"/>
            <a:ext cx="8229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200" dirty="0" smtClean="0"/>
              <a:t>1.  Army Regulation (AR) 20-1, Table 2-1 and paragraph 2-2f</a:t>
            </a:r>
          </a:p>
          <a:p>
            <a:pPr algn="l">
              <a:spcAft>
                <a:spcPts val="1200"/>
              </a:spcAft>
            </a:pPr>
            <a:r>
              <a:rPr lang="en-US" sz="2200" dirty="0" smtClean="0"/>
              <a:t>2.  </a:t>
            </a:r>
            <a:r>
              <a:rPr lang="en-US" sz="2200" u="sng" dirty="0" smtClean="0"/>
              <a:t>The Inspections Guide</a:t>
            </a:r>
            <a:r>
              <a:rPr lang="en-US" sz="2200" dirty="0" smtClean="0"/>
              <a:t>, Appendix E</a:t>
            </a:r>
          </a:p>
          <a:p>
            <a:pPr algn="l">
              <a:spcAft>
                <a:spcPts val="1200"/>
              </a:spcAft>
            </a:pPr>
            <a:r>
              <a:rPr lang="en-US" sz="2200" dirty="0" smtClean="0"/>
              <a:t>3.  The U.S. Army Inspector General School online tutorials</a:t>
            </a:r>
          </a:p>
          <a:p>
            <a:pPr algn="l">
              <a:spcAft>
                <a:spcPts val="1200"/>
              </a:spcAft>
            </a:pPr>
            <a:r>
              <a:rPr lang="en-US" sz="2200" dirty="0" smtClean="0">
                <a:hlinkClick r:id="rId4"/>
              </a:rPr>
              <a:t>http://tigs-online.ignet.army.mil/tigu_online/trainingresources.htm</a:t>
            </a:r>
            <a:endParaRPr lang="en-US" sz="2200" dirty="0" smtClean="0"/>
          </a:p>
          <a:p>
            <a:pPr algn="l">
              <a:spcAft>
                <a:spcPts val="1200"/>
              </a:spcAft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dirty="0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4</a:t>
            </a:fld>
            <a:endParaRPr lang="en-US" sz="1400" b="1" i="1" dirty="0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752600" y="304800"/>
            <a:ext cx="5768975" cy="13716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Definition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Temporary Assistant IG</a:t>
            </a:r>
            <a:endParaRPr kumimoji="0" lang="en-US" b="1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17526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200" dirty="0" smtClean="0"/>
              <a:t>1. </a:t>
            </a:r>
            <a:r>
              <a:rPr lang="en-US" sz="2200" dirty="0" smtClean="0">
                <a:solidFill>
                  <a:srgbClr val="0000FF"/>
                </a:solidFill>
              </a:rPr>
              <a:t>WHO:  </a:t>
            </a:r>
            <a:r>
              <a:rPr lang="en-US" sz="2200" dirty="0" smtClean="0"/>
              <a:t>Commissioned officers, chief warrant officers, enlisted Soldiers, DA civilian employees, and selected non-DA civilians.</a:t>
            </a:r>
          </a:p>
          <a:p>
            <a:pPr algn="l">
              <a:spcAft>
                <a:spcPts val="1200"/>
              </a:spcAft>
            </a:pPr>
            <a:r>
              <a:rPr lang="en-US" sz="2200" dirty="0" smtClean="0"/>
              <a:t>2.  </a:t>
            </a:r>
            <a:r>
              <a:rPr lang="en-US" sz="2200" dirty="0" smtClean="0">
                <a:solidFill>
                  <a:srgbClr val="0000FF"/>
                </a:solidFill>
              </a:rPr>
              <a:t>WHAT:  </a:t>
            </a:r>
            <a:r>
              <a:rPr lang="en-US" sz="2200" dirty="0" smtClean="0"/>
              <a:t>Subject-matter experts (SME) temporarily detailed to support an IG inspection, assistance inquiry, or investigation for a specified period of time. </a:t>
            </a:r>
          </a:p>
          <a:p>
            <a:pPr algn="l">
              <a:spcAft>
                <a:spcPts val="600"/>
              </a:spcAft>
            </a:pPr>
            <a:r>
              <a:rPr lang="en-US" sz="2200" dirty="0" smtClean="0"/>
              <a:t>3.  </a:t>
            </a:r>
            <a:r>
              <a:rPr lang="en-US" sz="2200" dirty="0" smtClean="0">
                <a:solidFill>
                  <a:srgbClr val="0000FF"/>
                </a:solidFill>
              </a:rPr>
              <a:t>HOW:  </a:t>
            </a:r>
            <a:r>
              <a:rPr lang="en-US" sz="2200" dirty="0" smtClean="0"/>
              <a:t>Commanders with authority over the individuals task them directly or IGs request them through normal command or tasking channels if outside the command in accordance with AR 614-100 (commissioned and warrant officers), AR 614-200 (enlisted Soldiers), and AR 140-10 (USAR personnel).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31608" y="6062246"/>
            <a:ext cx="19319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para. 2-2f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5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1828800" y="228600"/>
            <a:ext cx="6781800" cy="15240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lvl="0">
              <a:defRPr/>
            </a:pPr>
            <a:r>
              <a:rPr lang="en-US" sz="4400" b="1" dirty="0" smtClean="0">
                <a:solidFill>
                  <a:srgbClr val="0000FF"/>
                </a:solidFill>
              </a:rPr>
              <a:t>Proper Uses for Temporary Assistant IGs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079516"/>
            <a:ext cx="8001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000" dirty="0" smtClean="0"/>
              <a:t>1. </a:t>
            </a:r>
            <a:r>
              <a:rPr lang="en-US" sz="2000" i="1" dirty="0" smtClean="0"/>
              <a:t> </a:t>
            </a:r>
            <a:r>
              <a:rPr lang="en-US" sz="2000" dirty="0" smtClean="0"/>
              <a:t>Serve as a subject-matter expert (SME) for a specific inspection, assistance inquiry, or investigation.  </a:t>
            </a:r>
          </a:p>
          <a:p>
            <a:pPr algn="l">
              <a:spcAft>
                <a:spcPts val="600"/>
              </a:spcAft>
            </a:pPr>
            <a:r>
              <a:rPr lang="en-US" sz="2000" dirty="0" smtClean="0"/>
              <a:t>	a.  Should be recognized experts in the subject area for which the IG will use them.</a:t>
            </a:r>
          </a:p>
          <a:p>
            <a:pPr algn="l">
              <a:spcAft>
                <a:spcPts val="600"/>
              </a:spcAft>
            </a:pPr>
            <a:r>
              <a:rPr lang="en-US" sz="2000" dirty="0" smtClean="0"/>
              <a:t>	b.  Qualifications will help meet goals and objectives.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	c.  Have direct involvement and provide valuable input and insight.</a:t>
            </a:r>
          </a:p>
          <a:p>
            <a:pPr algn="l">
              <a:spcAft>
                <a:spcPts val="1200"/>
              </a:spcAft>
            </a:pPr>
            <a:r>
              <a:rPr lang="en-US" sz="2000" dirty="0" smtClean="0"/>
              <a:t>2.  Assist with IG duties while pending approval for, or waiting to attend, the U.S. Army Inspector General School (especially applicable for Local IG nomination candidates).</a:t>
            </a:r>
          </a:p>
          <a:p>
            <a:pPr algn="l">
              <a:spcAft>
                <a:spcPts val="1200"/>
              </a:spcAft>
            </a:pPr>
            <a:endParaRPr lang="en-US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54031" y="6036608"/>
            <a:ext cx="5212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para. 2-2f and </a:t>
            </a:r>
            <a:r>
              <a:rPr lang="en-US" sz="1600" u="sng" dirty="0" smtClean="0"/>
              <a:t>The Inspections Guide</a:t>
            </a:r>
            <a:r>
              <a:rPr lang="en-US" sz="1600" dirty="0" smtClean="0"/>
              <a:t>, App. 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6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155825" y="3048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Approval 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447086"/>
            <a:ext cx="8382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b="1" dirty="0" smtClean="0"/>
              <a:t>Step 1</a:t>
            </a:r>
            <a:r>
              <a:rPr lang="en-US" sz="2400" dirty="0" smtClean="0"/>
              <a:t>:  Command IG ensures selected individuals meet baseline requirements in accordance with AR 20-1, Table 2-1, and selection criteria outlined in </a:t>
            </a:r>
            <a:r>
              <a:rPr lang="en-US" sz="2400" u="sng" dirty="0" smtClean="0"/>
              <a:t>The Inspections Guide</a:t>
            </a:r>
            <a:r>
              <a:rPr lang="en-US" sz="2400" dirty="0" smtClean="0"/>
              <a:t>, Appendix E, paragraph 5.</a:t>
            </a:r>
          </a:p>
          <a:p>
            <a:pPr algn="l">
              <a:spcAft>
                <a:spcPts val="600"/>
              </a:spcAft>
            </a:pPr>
            <a:r>
              <a:rPr lang="en-US" sz="2400" b="1" dirty="0" smtClean="0"/>
              <a:t>Step 2</a:t>
            </a:r>
            <a:r>
              <a:rPr lang="en-US" sz="2400" dirty="0" smtClean="0"/>
              <a:t>:  Command IG submits memorandum with justification and requesting approval to the appropriate approval authority:</a:t>
            </a:r>
            <a:endParaRPr lang="en-US" sz="2400" i="1" dirty="0" smtClean="0"/>
          </a:p>
          <a:p>
            <a:pPr algn="l"/>
            <a:r>
              <a:rPr lang="en-US" sz="2400" dirty="0" smtClean="0"/>
              <a:t>	- TIG approves for more than 180 days (must attend 	  U.S. Army Inspector General School but does NOT 	  become an IG!) </a:t>
            </a:r>
            <a:br>
              <a:rPr lang="en-US" sz="2400" dirty="0" smtClean="0"/>
            </a:br>
            <a:r>
              <a:rPr lang="en-US" sz="2400" dirty="0" smtClean="0"/>
              <a:t>	- ACOM, ASCC, or DRU approves for 90 to 180 days</a:t>
            </a:r>
            <a:br>
              <a:rPr lang="en-US" sz="2400" dirty="0" smtClean="0"/>
            </a:br>
            <a:r>
              <a:rPr lang="en-US" sz="2400" dirty="0" smtClean="0"/>
              <a:t>	- Local command approves for fewer than 90 days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3315" y="6113522"/>
            <a:ext cx="517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Table 2-1, and </a:t>
            </a:r>
            <a:r>
              <a:rPr lang="en-US" sz="1600" u="sng" dirty="0" smtClean="0"/>
              <a:t>The Inspections Guide</a:t>
            </a:r>
            <a:r>
              <a:rPr lang="en-US" sz="1600" dirty="0" smtClean="0"/>
              <a:t>, App. 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7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209800" y="304800"/>
            <a:ext cx="5181600" cy="11430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Integration and Use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1741706"/>
            <a:ext cx="8001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endParaRPr lang="en-US" sz="2000" dirty="0" smtClean="0"/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1566016"/>
            <a:ext cx="8349658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1.  Ensure reporting date of selected individual allows for enough time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to complete necessary administrative and training requirements prior to</a:t>
            </a:r>
          </a:p>
          <a:p>
            <a:pPr algn="l">
              <a:spcAft>
                <a:spcPts val="600"/>
              </a:spcAft>
            </a:pPr>
            <a:r>
              <a:rPr lang="en-US" sz="1800" dirty="0" smtClean="0"/>
              <a:t>assuming his or her duties. 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	a.  Administer IG Oath for Temporary Assistant IGs (see AR 20-1, </a:t>
            </a:r>
            <a:r>
              <a:rPr lang="en-US" sz="1800" dirty="0" err="1" smtClean="0"/>
              <a:t>para</a:t>
            </a:r>
            <a:r>
              <a:rPr lang="en-US" sz="1800" dirty="0" smtClean="0"/>
              <a:t>-</a:t>
            </a:r>
          </a:p>
          <a:p>
            <a:pPr algn="l">
              <a:spcAft>
                <a:spcPts val="600"/>
              </a:spcAft>
            </a:pPr>
            <a:r>
              <a:rPr lang="en-US" sz="1800" dirty="0" smtClean="0"/>
              <a:t>graph 2-6a(1))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	b.  Develop a detailed description of goals, objectives, and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responsibilities</a:t>
            </a:r>
          </a:p>
          <a:p>
            <a:pPr algn="l">
              <a:spcAft>
                <a:spcPts val="600"/>
              </a:spcAft>
            </a:pPr>
            <a:r>
              <a:rPr lang="en-US" sz="1800" dirty="0" smtClean="0"/>
              <a:t>	c.  Issue necessary tools (computer, references, etc.)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	d.  Conduct required training (see  AR 20-1, paragraph 2-2f)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2.  Plan time for selected individual to complete any task-related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responsibilities (i.e. written portion of the report).  If necessary, request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extension of temporary duty.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3.  Provide feedback of the selected individual's performance for re-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cognition considerations, if warranted.</a:t>
            </a:r>
          </a:p>
          <a:p>
            <a:pPr algn="l"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6000690"/>
            <a:ext cx="2956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The Inspections Guide</a:t>
            </a:r>
            <a:r>
              <a:rPr lang="en-US" sz="1600" dirty="0" smtClean="0"/>
              <a:t>, App. 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8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209800" y="304800"/>
            <a:ext cx="5181600" cy="11430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Pitfalls and Misuses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1741706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1800" dirty="0" smtClean="0"/>
              <a:t>1.  Do not use the category of Temporary Assistant IG to "skirt" the normal,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nominative process for IGs.  Locally nominated IGs should be enrolled in the U.S. Army Inspector General School as soon as possible.</a:t>
            </a:r>
          </a:p>
          <a:p>
            <a:pPr algn="l">
              <a:spcAft>
                <a:spcPts val="0"/>
              </a:spcAft>
            </a:pPr>
            <a:r>
              <a:rPr lang="en-US" sz="1800" dirty="0" smtClean="0"/>
              <a:t>2.  Do not allow Temporary Assistant IGs to lead an IG Inspection,  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Investigation, Investigative Inquiry, or Assistance Inquiry.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3.  Do not allow Temporary Assistant IGs to help resolve IGARs that do not require their special area of expertise.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4.  Do not allow Temporary Assistant IGs to administer the IG Oath to others.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5.  Keep Temporary Assistant IGs only as long as you need them.  They have primary duties somewhere else.</a:t>
            </a:r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6.  Be sure that Temporary Assistant IGs know that they can't reveal to their supervisors what they are doing for the IG.  They should refer all such inquiries to the Command IG.</a:t>
            </a:r>
          </a:p>
          <a:p>
            <a:pPr algn="l">
              <a:spcAft>
                <a:spcPts val="0"/>
              </a:spcAft>
            </a:pPr>
            <a:endParaRPr lang="en-US" sz="1800" dirty="0" smtClean="0"/>
          </a:p>
          <a:p>
            <a:pPr algn="l">
              <a:spcAft>
                <a:spcPts val="1200"/>
              </a:spcAft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066800" y="381000"/>
            <a:ext cx="7315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77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i="1" smtClean="0"/>
              <a:t>U.S. Army Inspector General School   </a:t>
            </a:r>
            <a:fld id="{DB90440B-602A-40FA-A410-196265720192}" type="slidenum">
              <a:rPr lang="en-US" sz="1400" b="1" i="1" smtClean="0"/>
              <a:pPr/>
              <a:t>9</a:t>
            </a:fld>
            <a:endParaRPr lang="en-US" sz="1400" b="1" i="1" smtClean="0"/>
          </a:p>
        </p:txBody>
      </p:sp>
      <p:pic>
        <p:nvPicPr>
          <p:cNvPr id="32777" name="Picture 5" descr="tigucrestlar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574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6477000"/>
            <a:ext cx="5105400" cy="152400"/>
            <a:chOff x="192" y="3792"/>
            <a:chExt cx="3216" cy="96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92" y="3792"/>
              <a:ext cx="3120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88" y="3888"/>
              <a:ext cx="3120" cy="0"/>
            </a:xfrm>
            <a:prstGeom prst="line">
              <a:avLst/>
            </a:prstGeom>
            <a:noFill/>
            <a:ln w="762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2050"/>
          <p:cNvSpPr txBox="1">
            <a:spLocks noChangeArrowheads="1"/>
          </p:cNvSpPr>
          <p:nvPr/>
        </p:nvSpPr>
        <p:spPr>
          <a:xfrm>
            <a:off x="2155825" y="381000"/>
            <a:ext cx="5768975" cy="8382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Requirements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676400"/>
            <a:ext cx="8229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1.  Temporary Assistant IGs will work under the direct</a:t>
            </a:r>
          </a:p>
          <a:p>
            <a:pPr algn="l">
              <a:spcAft>
                <a:spcPts val="0"/>
              </a:spcAft>
            </a:pPr>
            <a:r>
              <a:rPr lang="en-US" sz="2400" dirty="0" smtClean="0"/>
              <a:t>supervision of an Inspector General and provide assistance only if their expertise is required.  </a:t>
            </a:r>
          </a:p>
          <a:p>
            <a:pPr algn="l">
              <a:spcAft>
                <a:spcPts val="0"/>
              </a:spcAft>
            </a:pPr>
            <a:endParaRPr lang="en-US" sz="2400" dirty="0" smtClean="0"/>
          </a:p>
          <a:p>
            <a:pPr algn="l">
              <a:spcAft>
                <a:spcPts val="0"/>
              </a:spcAft>
            </a:pPr>
            <a:r>
              <a:rPr lang="en-US" sz="2400" dirty="0" smtClean="0"/>
              <a:t>2.  The Inspector General is responsible for ensuring the </a:t>
            </a:r>
          </a:p>
          <a:p>
            <a:pPr algn="l">
              <a:spcAft>
                <a:spcPts val="0"/>
              </a:spcAft>
            </a:pPr>
            <a:r>
              <a:rPr lang="en-US" sz="2400" dirty="0" smtClean="0"/>
              <a:t>Temporary Assistant IG receives appropriate training </a:t>
            </a:r>
          </a:p>
          <a:p>
            <a:pPr algn="l">
              <a:spcAft>
                <a:spcPts val="1200"/>
              </a:spcAft>
            </a:pPr>
            <a:r>
              <a:rPr lang="en-US" sz="2400" dirty="0" smtClean="0"/>
              <a:t>before performing any IG-related duties.  </a:t>
            </a:r>
          </a:p>
          <a:p>
            <a:pPr algn="l">
              <a:spcAft>
                <a:spcPts val="0"/>
              </a:spcAft>
            </a:pPr>
            <a:r>
              <a:rPr lang="en-US" sz="2400" dirty="0" smtClean="0"/>
              <a:t>3.  At a minimum, Temporary Assistant IGs must receive </a:t>
            </a:r>
          </a:p>
          <a:p>
            <a:pPr algn="l">
              <a:spcAft>
                <a:spcPts val="0"/>
              </a:spcAft>
            </a:pPr>
            <a:r>
              <a:rPr lang="en-US" sz="2400" dirty="0" smtClean="0"/>
              <a:t>training on:</a:t>
            </a:r>
          </a:p>
          <a:p>
            <a:pPr algn="l">
              <a:spcAft>
                <a:spcPts val="0"/>
              </a:spcAft>
            </a:pPr>
            <a:r>
              <a:rPr lang="en-US" sz="2400" dirty="0" smtClean="0"/>
              <a:t> 1) Basic IG Concept and System</a:t>
            </a:r>
          </a:p>
          <a:p>
            <a:pPr algn="l">
              <a:spcAft>
                <a:spcPts val="0"/>
              </a:spcAft>
            </a:pPr>
            <a:r>
              <a:rPr lang="en-US" sz="2400" dirty="0" smtClean="0"/>
              <a:t> 2) IG tenet of confidentiality </a:t>
            </a:r>
          </a:p>
          <a:p>
            <a:pPr algn="l">
              <a:spcAft>
                <a:spcPts val="0"/>
              </a:spcAft>
            </a:pPr>
            <a:r>
              <a:rPr lang="en-US" sz="2400" dirty="0" smtClean="0"/>
              <a:t> 3) Use and restrictions of IG Records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31608" y="6062246"/>
            <a:ext cx="19319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AR 20-1, para. 2-2f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GU Chart Template">
  <a:themeElements>
    <a:clrScheme name="TIGU Chart Template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TIGU Char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GU Chart Templat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GU Chart Templat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GU Chart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G:\SOP\TIGU Chart Template.pot</Template>
  <TotalTime>8870</TotalTime>
  <Words>1583</Words>
  <Application>Microsoft Office PowerPoint</Application>
  <PresentationFormat>On-screen Show (4:3)</PresentationFormat>
  <Paragraphs>217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TIGU Chart Template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IGNET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SchultzMJ</dc:creator>
  <cp:lastModifiedBy>Habtemariam, Fiyori Ms CIV USA USAIGNET</cp:lastModifiedBy>
  <cp:revision>1010</cp:revision>
  <dcterms:created xsi:type="dcterms:W3CDTF">2001-10-17T16:17:01Z</dcterms:created>
  <dcterms:modified xsi:type="dcterms:W3CDTF">2022-08-08T12:16:32Z</dcterms:modified>
</cp:coreProperties>
</file>